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5"/>
  </p:notes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8" r:id="rId9"/>
    <p:sldId id="274" r:id="rId10"/>
    <p:sldId id="266" r:id="rId11"/>
    <p:sldId id="272" r:id="rId12"/>
    <p:sldId id="271" r:id="rId13"/>
    <p:sldId id="273" r:id="rId14"/>
  </p:sldIdLst>
  <p:sldSz cx="12192000" cy="6858000"/>
  <p:notesSz cx="6858000" cy="9144000"/>
  <p:embeddedFontLst>
    <p:embeddedFont>
      <p:font typeface="DX우등생 M" panose="02010606000101010101" pitchFamily="2" charset="-127"/>
      <p:regular r:id="rId16"/>
    </p:embeddedFont>
    <p:embeddedFont>
      <p:font typeface="HY그래픽M" panose="0203060000010101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  <p:embeddedFont>
      <p:font typeface="Wingdings 3" panose="05040102010807070707" pitchFamily="18" charset="2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794" autoAdjust="0"/>
  </p:normalViewPr>
  <p:slideViewPr>
    <p:cSldViewPr showGuides="1">
      <p:cViewPr varScale="1">
        <p:scale>
          <a:sx n="98" d="100"/>
          <a:sy n="98" d="100"/>
        </p:scale>
        <p:origin x="78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B54BF1-6810-4B29-BFC5-E4C955616322}" type="datetimeFigureOut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E0BECE-2691-42CB-B8BF-84FECC95695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16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ctr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ctr">
            <a:normAutofit/>
          </a:bodyPr>
          <a:lstStyle>
            <a:lvl1pPr marL="0" indent="0" algn="r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C82DD-8666-45E6-9AE7-54ABA5A14A40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F11DCF4-8E6C-48B1-A6BB-0F9F6837051E}"/>
              </a:ext>
            </a:extLst>
          </p:cNvPr>
          <p:cNvSpPr/>
          <p:nvPr userDrawn="1"/>
        </p:nvSpPr>
        <p:spPr>
          <a:xfrm>
            <a:off x="10001008" y="6465610"/>
            <a:ext cx="21861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X우등생 M" panose="02010606000101010101" pitchFamily="2" charset="-127"/>
                <a:ea typeface="DX우등생 M" panose="02010606000101010101" pitchFamily="2" charset="-127"/>
              </a:rPr>
              <a:t>dnr1105@gmail.com</a:t>
            </a:r>
          </a:p>
        </p:txBody>
      </p:sp>
    </p:spTree>
    <p:extLst>
      <p:ext uri="{BB962C8B-B14F-4D97-AF65-F5344CB8AC3E}">
        <p14:creationId xmlns:p14="http://schemas.microsoft.com/office/powerpoint/2010/main" val="1002915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DFC933-148B-46F5-A840-38176F1022E6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17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>
            <a:normAutofit/>
          </a:bodyPr>
          <a:lstStyle>
            <a:lvl1pPr algn="l">
              <a:defRPr sz="5400" b="0" cap="none"/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27241-3350-4E4A-B40E-38E0DABF13A6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592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5360" y="1772816"/>
            <a:ext cx="4526010" cy="42685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1772817"/>
            <a:ext cx="4601666" cy="426854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3796A-574E-4D57-9B30-08C9235D9B1A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135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D3B0-FC63-491D-907C-3236C99C0370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1244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9B6B8-B8DC-40C3-BA56-A51251810800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11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8EB7F-1834-4585-AAEB-243F7365AD15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6315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BB6E-C9C1-4709-AB8D-0EC01A37AB0A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0465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A518C-F127-4458-91C4-016B9407B588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555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359" y="380008"/>
            <a:ext cx="9356277" cy="132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359" y="1793680"/>
            <a:ext cx="9361040" cy="4587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5EB294-99AB-4EA0-A944-CC913E88DAE2}"/>
              </a:ext>
            </a:extLst>
          </p:cNvPr>
          <p:cNvSpPr/>
          <p:nvPr userDrawn="1"/>
        </p:nvSpPr>
        <p:spPr>
          <a:xfrm>
            <a:off x="0" y="6491684"/>
            <a:ext cx="12188824" cy="365125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2373" y="6491684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fld id="{0DA02F8C-A146-46F3-BC7D-79F541933A98}" type="datetime1">
              <a:rPr lang="ko-KR" altLang="en-US" smtClean="0"/>
              <a:t>2018-08-03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9902" y="6491684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6311" y="6491684"/>
            <a:ext cx="5576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DX우등생 M" panose="02010606000101010101" pitchFamily="2" charset="-127"/>
                <a:ea typeface="DX우등생 M" panose="02010606000101010101" pitchFamily="2" charset="-127"/>
              </a:defRPr>
            </a:lvl1pPr>
          </a:lstStyle>
          <a:p>
            <a:fld id="{FB8EE572-ACDA-42A3-ADED-BBE243863DD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5AD305-8AE1-4A92-A87B-34AE6C865A0D}"/>
              </a:ext>
            </a:extLst>
          </p:cNvPr>
          <p:cNvSpPr/>
          <p:nvPr userDrawn="1"/>
        </p:nvSpPr>
        <p:spPr>
          <a:xfrm>
            <a:off x="10001008" y="6465610"/>
            <a:ext cx="218617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DX우등생 M" panose="02010606000101010101" pitchFamily="2" charset="-127"/>
                <a:ea typeface="DX우등생 M" panose="02010606000101010101" pitchFamily="2" charset="-127"/>
              </a:rPr>
              <a:t>dnr1105@gmail.com</a:t>
            </a:r>
          </a:p>
        </p:txBody>
      </p:sp>
    </p:spTree>
    <p:extLst>
      <p:ext uri="{BB962C8B-B14F-4D97-AF65-F5344CB8AC3E}">
        <p14:creationId xmlns:p14="http://schemas.microsoft.com/office/powerpoint/2010/main" val="789444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  <p:sldLayoutId id="2147483667" r:id="rId6"/>
    <p:sldLayoutId id="2147483670" r:id="rId7"/>
    <p:sldLayoutId id="2147483671" r:id="rId8"/>
    <p:sldLayoutId id="2147483673" r:id="rId9"/>
  </p:sldLayoutIdLst>
  <p:hf hdr="0" ftr="0" dt="0"/>
  <p:txStyles>
    <p:titleStyle>
      <a:lvl1pPr algn="l" defTabSz="457200" rtl="0" eaLnBrk="1" latinLnBrk="1" hangingPunct="1">
        <a:spcBef>
          <a:spcPct val="0"/>
        </a:spcBef>
        <a:buNone/>
        <a:defRPr sz="4400" kern="1200">
          <a:solidFill>
            <a:schemeClr val="accent1"/>
          </a:solidFill>
          <a:latin typeface="DX우등생 M" panose="02010606000101010101" pitchFamily="2" charset="-127"/>
          <a:ea typeface="DX우등생 M" panose="02010606000101010101" pitchFamily="2" charset="-127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4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20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8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100000"/>
        <a:buFont typeface="Wingdings" panose="05000000000000000000" pitchFamily="2" charset="2"/>
        <a:buChar char="§"/>
        <a:defRPr sz="1600" kern="1200">
          <a:solidFill>
            <a:schemeClr val="tx1">
              <a:lumMod val="75000"/>
              <a:lumOff val="25000"/>
            </a:schemeClr>
          </a:solidFill>
          <a:latin typeface="DX우등생 M" panose="02010606000101010101" pitchFamily="2" charset="-127"/>
          <a:ea typeface="DX우등생 M" panose="02010606000101010101" pitchFamily="2" charset="-127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B59C5-E078-4B2E-9636-2C4DE4161E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/>
              <a:t>LCD</a:t>
            </a:r>
            <a:r>
              <a:rPr lang="ko-KR" altLang="en-US" dirty="0"/>
              <a:t> 응용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D35598-5BE5-4FBF-8D4F-CC2020A4E0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ctr"/>
            <a:r>
              <a:rPr lang="en-US" altLang="ko-KR" dirty="0"/>
              <a:t>0803_37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박 정욱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ADFEFB-30C3-42EA-8089-4D39EA433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573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567E9-85CE-4D64-98E2-5D8E47D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명령어</a:t>
            </a:r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C27CA5BC-E27B-4354-B024-A1FC12DB41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7466224"/>
              </p:ext>
            </p:extLst>
          </p:nvPr>
        </p:nvGraphicFramePr>
        <p:xfrm>
          <a:off x="1919536" y="-6985"/>
          <a:ext cx="9361488" cy="6871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80744">
                  <a:extLst>
                    <a:ext uri="{9D8B030D-6E8A-4147-A177-3AD203B41FA5}">
                      <a16:colId xmlns:a16="http://schemas.microsoft.com/office/drawing/2014/main" val="4133630127"/>
                    </a:ext>
                  </a:extLst>
                </a:gridCol>
                <a:gridCol w="4680744">
                  <a:extLst>
                    <a:ext uri="{9D8B030D-6E8A-4147-A177-3AD203B41FA5}">
                      <a16:colId xmlns:a16="http://schemas.microsoft.com/office/drawing/2014/main" val="26013153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명령어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동작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204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lcd.begin</a:t>
                      </a:r>
                      <a:r>
                        <a:rPr lang="en-US" b="0" dirty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를 사용을 시작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64250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lcd.display();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에 내용을 표시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8888703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lcd.noDisplay();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에 내용을 숨김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51694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lcd.setCursor(col,row);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row, col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의 좌표로 커서를 위치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3181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lcd.cursor();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에 커서를 표시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45961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lcd.noCursor();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 dirty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</a:t>
                      </a:r>
                      <a:r>
                        <a:rPr lang="ko-KR" altLang="en-US" b="0" dirty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에 커서를 숨김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647429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lcd.home();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커서의 위치를 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0,0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으로 이동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388805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lcd.blink();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커서를 깜빡임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947346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lcd.noBlink();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커서를 깜빡이지 않음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233135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lcd.backlight();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 backlight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을 킴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34845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lcd.noBacklight();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 backlight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를 끔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79384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lcd.write(val);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 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화면에 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val 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출력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(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아스키 코드 입력 시에는 아스키 코드에 해당하는 문자 출력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)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46202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lcd.print(val);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 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화면에 </a:t>
                      </a:r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val 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출력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876904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lcd.clear();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 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화면의 모든 내용 지움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62435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lcd.scrollDisplayRight();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내용을 우측으로 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1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칸 이동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966389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lcd.scrollDisplayLeft();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내용을 좌측으로 </a:t>
                      </a:r>
                      <a:r>
                        <a:rPr lang="en-US" altLang="ko-KR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1</a:t>
                      </a:r>
                      <a:r>
                        <a:rPr lang="ko-KR" alt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칸 이동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348846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lcd.autoscroll();</a:t>
                      </a: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>
                          <a:solidFill>
                            <a:srgbClr val="6F6F6F"/>
                          </a:solidFill>
                          <a:effectLst/>
                          <a:latin typeface="DX우등생 M" panose="02010606000101010101" pitchFamily="2" charset="-127"/>
                          <a:ea typeface="DX우등생 M" panose="02010606000101010101" pitchFamily="2" charset="-127"/>
                        </a:rPr>
                        <a:t>내용을 자동으로 우에서 좌로 스크롤</a:t>
                      </a: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042141475"/>
                  </a:ext>
                </a:extLst>
              </a:tr>
            </a:tbl>
          </a:graphicData>
        </a:graphic>
      </p:graphicFrame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D995CD-8857-4E92-8F29-0AA0FE184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341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356656-F118-4C45-8816-D2914DB25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59" y="380008"/>
            <a:ext cx="9356277" cy="1320800"/>
          </a:xfrm>
        </p:spPr>
        <p:txBody>
          <a:bodyPr/>
          <a:lstStyle/>
          <a:p>
            <a:r>
              <a:rPr lang="ko-KR" altLang="en-US" dirty="0"/>
              <a:t>응용 실습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3B782B-EF31-4107-9DE5-36390C1CD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793680"/>
            <a:ext cx="9361040" cy="4587648"/>
          </a:xfrm>
        </p:spPr>
        <p:txBody>
          <a:bodyPr/>
          <a:lstStyle/>
          <a:p>
            <a:r>
              <a:rPr lang="en-US" altLang="ko-KR"/>
              <a:t>Source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92F1FF-8421-4AC5-A512-CA9CAD651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6311" y="6491684"/>
            <a:ext cx="557695" cy="365125"/>
          </a:xfrm>
        </p:spPr>
        <p:txBody>
          <a:bodyPr/>
          <a:lstStyle/>
          <a:p>
            <a:fld id="{FB8EE572-ACDA-42A3-ADED-BBE243863DD3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5A9886-EAC8-47A6-B7CF-36A9C35E9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776" y="1162675"/>
            <a:ext cx="6794776" cy="45326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0743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37A7FA-5EA8-400F-9BDB-368375871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응용 실습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95F636-1452-4E21-B6CA-912D8DAC1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Source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27960A-C18E-4775-9BCA-17541599D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12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0F67AB-075F-4969-82ED-4EFF961AD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1933575"/>
            <a:ext cx="4086225" cy="29908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27C5BBD-9F79-4A67-A2BB-BFE93273D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265" y="-1191"/>
            <a:ext cx="2494577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548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04997C-83C1-488C-B514-4B1D4983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FC2333-D41F-4B64-B016-17738600D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/>
              <a:t>QnA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93F77D-1F4C-4665-BA34-C55436D5E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2964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D454CA-E58B-405A-BFD7-8D4B074A6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배울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CE39B8-11E0-42E8-9890-B4B81F2EA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LCD</a:t>
            </a:r>
            <a:r>
              <a:rPr lang="ko-KR" altLang="en-US" dirty="0"/>
              <a:t>의 원리 이해</a:t>
            </a:r>
            <a:r>
              <a:rPr lang="en-US" altLang="ko-KR" dirty="0"/>
              <a:t>( </a:t>
            </a:r>
            <a:r>
              <a:rPr lang="ko-KR" altLang="en-US" dirty="0"/>
              <a:t>이론 내용 바탕 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PWD </a:t>
            </a:r>
            <a:r>
              <a:rPr lang="ko-KR" altLang="en-US" dirty="0"/>
              <a:t>및 가변저항 개념의 이해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LCD</a:t>
            </a:r>
            <a:r>
              <a:rPr lang="ko-KR" altLang="en-US" dirty="0"/>
              <a:t> 기본 실습 복습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LCD </a:t>
            </a:r>
            <a:r>
              <a:rPr lang="ko-KR" altLang="en-US" dirty="0"/>
              <a:t>응용 실습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EAC1D9-46B2-4E24-886A-C24BF2834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753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Isosceles Triangle 141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6" name="Isosceles Triangle 145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7" name="Isosceles Triangle 146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13BD07D-E25C-43AF-945A-F685F2095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951" y="1680201"/>
            <a:ext cx="4638020" cy="23675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latinLnBrk="0"/>
            <a:r>
              <a:rPr lang="en-US" altLang="ko-KR" sz="5400" dirty="0">
                <a:latin typeface="+mj-lt"/>
                <a:ea typeface="+mj-ea"/>
              </a:rPr>
              <a:t>Character LCD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37F73C-883E-445F-AA9F-F86066BD8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283" y="4047760"/>
            <a:ext cx="4410719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 latinLnBrk="0">
              <a:buSzPct val="80000"/>
              <a:buNone/>
            </a:pP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LCD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는 화면에 문자를 출력해주는 </a:t>
            </a:r>
            <a:r>
              <a:rPr lang="ko-KR" altLang="en-US" sz="1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용도적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특징 때문에 다양한 프로젝트에 사용되는 부품이라고 할 수 있습니다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</p:txBody>
      </p:sp>
      <p:pic>
        <p:nvPicPr>
          <p:cNvPr id="1028" name="Picture 4" descr="Character LCDì ëí ì´ë¯¸ì§ ê²ìê²°ê³¼">
            <a:extLst>
              <a:ext uri="{FF2B5EF4-FFF2-40B4-BE49-F238E27FC236}">
                <a16:creationId xmlns:a16="http://schemas.microsoft.com/office/drawing/2014/main" id="{139A28CB-1047-4A39-A75B-DBEAF1B73F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" r="2388" b="-3"/>
          <a:stretch/>
        </p:blipFill>
        <p:spPr bwMode="auto">
          <a:xfrm>
            <a:off x="794084" y="1572125"/>
            <a:ext cx="3841230" cy="402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53F6F9-3A03-44F0-B596-CCE3F645D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0663" y="6041362"/>
            <a:ext cx="68333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</a:pPr>
            <a:fld id="{FB8EE572-ACDA-42A3-ADED-BBE243863DD3}" type="slidenum">
              <a:rPr lang="en-US" altLang="ko-KR" sz="900" smtClean="0">
                <a:solidFill>
                  <a:schemeClr val="accent1"/>
                </a:solidFill>
                <a:latin typeface="+mn-lt"/>
                <a:ea typeface="+mn-ea"/>
              </a:rPr>
              <a:pPr algn="r" defTabSz="914400">
                <a:spcAft>
                  <a:spcPts val="600"/>
                </a:spcAft>
              </a:pPr>
              <a:t>3</a:t>
            </a:fld>
            <a:endParaRPr lang="en-US" altLang="ko-KR" sz="900">
              <a:solidFill>
                <a:schemeClr val="accent1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51538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2" name="Rectangle 7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C1E662F-3D74-41AC-95DE-1C17DC683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LCD</a:t>
            </a:r>
            <a:r>
              <a:rPr lang="ko-KR" altLang="en-US" dirty="0">
                <a:solidFill>
                  <a:schemeClr val="bg1"/>
                </a:solidFill>
              </a:rPr>
              <a:t>란</a:t>
            </a:r>
            <a:r>
              <a:rPr lang="en-US" altLang="ko-KR" dirty="0">
                <a:solidFill>
                  <a:schemeClr val="bg1"/>
                </a:solidFill>
              </a:rPr>
              <a:t>?!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B46501-CA0A-4362-BB2F-DECCA3F8B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dirty="0" err="1">
                <a:solidFill>
                  <a:schemeClr val="bg1"/>
                </a:solidFill>
              </a:rPr>
              <a:t>LCD</a:t>
            </a:r>
            <a:r>
              <a:rPr lang="en-US" altLang="en-US" sz="2000" dirty="0" err="1">
                <a:solidFill>
                  <a:schemeClr val="bg1"/>
                </a:solidFill>
              </a:rPr>
              <a:t>란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ko-KR" sz="2000" dirty="0">
                <a:solidFill>
                  <a:schemeClr val="bg1"/>
                </a:solidFill>
              </a:rPr>
              <a:t>Liquid Crystal </a:t>
            </a:r>
            <a:r>
              <a:rPr lang="en-US" altLang="ko-KR" sz="2000" dirty="0" err="1">
                <a:solidFill>
                  <a:schemeClr val="bg1"/>
                </a:solidFill>
              </a:rPr>
              <a:t>Display</a:t>
            </a:r>
            <a:r>
              <a:rPr lang="en-US" altLang="en-US" sz="2000" dirty="0" err="1">
                <a:solidFill>
                  <a:schemeClr val="bg1"/>
                </a:solidFill>
              </a:rPr>
              <a:t>의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약자로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액정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표시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장치를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말합니다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  <a:r>
              <a:rPr lang="en-US" altLang="en-US" sz="2000" dirty="0" err="1">
                <a:solidFill>
                  <a:schemeClr val="bg1"/>
                </a:solidFill>
              </a:rPr>
              <a:t>액정</a:t>
            </a:r>
            <a:r>
              <a:rPr lang="en-US" altLang="ko-KR" sz="2000" dirty="0">
                <a:solidFill>
                  <a:schemeClr val="bg1"/>
                </a:solidFill>
              </a:rPr>
              <a:t>(Liquid Crystal)</a:t>
            </a:r>
            <a:r>
              <a:rPr lang="en-US" altLang="en-US" sz="2000" dirty="0" err="1">
                <a:solidFill>
                  <a:schemeClr val="bg1"/>
                </a:solidFill>
              </a:rPr>
              <a:t>이란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액체처럼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유체의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성질을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가지며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en-US" altLang="en-US" sz="2000" dirty="0" err="1">
                <a:solidFill>
                  <a:schemeClr val="bg1"/>
                </a:solidFill>
              </a:rPr>
              <a:t>고체처럼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광학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성질을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가지는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물질을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말합니다</a:t>
            </a:r>
            <a:r>
              <a:rPr lang="en-US" altLang="ko-KR" sz="2000" dirty="0">
                <a:solidFill>
                  <a:schemeClr val="bg1"/>
                </a:solidFill>
              </a:rPr>
              <a:t>. </a:t>
            </a:r>
          </a:p>
          <a:p>
            <a:pPr>
              <a:lnSpc>
                <a:spcPct val="90000"/>
              </a:lnSpc>
            </a:pPr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sz="2000" dirty="0" err="1">
                <a:solidFill>
                  <a:schemeClr val="bg1"/>
                </a:solidFill>
              </a:rPr>
              <a:t>또한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액정은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전기적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신호를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가해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원하는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방향으로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배열하여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빛을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투과시키거나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차단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sz="2000" dirty="0" err="1">
                <a:solidFill>
                  <a:schemeClr val="bg1"/>
                </a:solidFill>
              </a:rPr>
              <a:t>시킬</a:t>
            </a:r>
            <a:r>
              <a:rPr lang="en-US" altLang="en-US" sz="2000" dirty="0">
                <a:solidFill>
                  <a:schemeClr val="bg1"/>
                </a:solidFill>
              </a:rPr>
              <a:t> 수 </a:t>
            </a:r>
            <a:r>
              <a:rPr lang="en-US" altLang="en-US" sz="2000" dirty="0" err="1">
                <a:solidFill>
                  <a:schemeClr val="bg1"/>
                </a:solidFill>
              </a:rPr>
              <a:t>있습니다</a:t>
            </a:r>
            <a:r>
              <a:rPr lang="en-US" altLang="ko-KR" sz="2000" dirty="0">
                <a:solidFill>
                  <a:schemeClr val="bg1"/>
                </a:solidFill>
              </a:rPr>
              <a:t>. </a:t>
            </a:r>
          </a:p>
        </p:txBody>
      </p:sp>
      <p:pic>
        <p:nvPicPr>
          <p:cNvPr id="2050" name="Picture 2" descr="http://kocoafab.cc/data/201611101619085730.jpg">
            <a:extLst>
              <a:ext uri="{FF2B5EF4-FFF2-40B4-BE49-F238E27FC236}">
                <a16:creationId xmlns:a16="http://schemas.microsoft.com/office/drawing/2014/main" id="{3834BB1B-345A-4E28-AD3D-D590038BE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616" y="972608"/>
            <a:ext cx="4900269" cy="4900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C2BAD9-E602-4143-B105-D4CC9DBB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6161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B8EE572-ACDA-42A3-ADED-BBE243863DD3}" type="slidenum"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589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ED6A27-15BF-4722-8CC6-98E2BC25F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I2C LCD </a:t>
            </a:r>
            <a:r>
              <a:rPr lang="ko-KR" altLang="en-US" b="1" dirty="0"/>
              <a:t>모듈이란</a:t>
            </a:r>
            <a:r>
              <a:rPr lang="en-US" altLang="ko-KR" b="1" dirty="0"/>
              <a:t>?!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7B2207-F618-489B-9108-E16764129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 프로젝트 제작에 있어 가장 보편적으로 사용되는 </a:t>
            </a:r>
            <a:r>
              <a:rPr lang="en-US" altLang="ko-KR" dirty="0"/>
              <a:t>LCD</a:t>
            </a:r>
            <a:r>
              <a:rPr lang="ko-KR" altLang="en-US" dirty="0"/>
              <a:t>는 </a:t>
            </a:r>
            <a:r>
              <a:rPr lang="en-US" altLang="ko-KR" dirty="0"/>
              <a:t>16*2 Character LCD</a:t>
            </a:r>
            <a:r>
              <a:rPr lang="ko-KR" altLang="en-US" dirty="0"/>
              <a:t>로서 </a:t>
            </a:r>
            <a:r>
              <a:rPr lang="en-US" altLang="ko-KR" dirty="0"/>
              <a:t>1</a:t>
            </a:r>
            <a:r>
              <a:rPr lang="ko-KR" altLang="en-US" dirty="0"/>
              <a:t>줄에 </a:t>
            </a:r>
            <a:r>
              <a:rPr lang="en-US" altLang="ko-KR" dirty="0"/>
              <a:t>16</a:t>
            </a:r>
            <a:r>
              <a:rPr lang="ko-KR" altLang="en-US" dirty="0"/>
              <a:t>개의 </a:t>
            </a:r>
            <a:r>
              <a:rPr lang="ko-KR" altLang="en-US" dirty="0" err="1"/>
              <a:t>문자씩</a:t>
            </a:r>
            <a:r>
              <a:rPr lang="ko-KR" altLang="en-US" dirty="0"/>
              <a:t> 총 </a:t>
            </a:r>
            <a:r>
              <a:rPr lang="en-US" altLang="ko-KR" dirty="0"/>
              <a:t>2</a:t>
            </a:r>
            <a:r>
              <a:rPr lang="ko-KR" altLang="en-US" dirty="0"/>
              <a:t>줄에 문자를 표기할 수 있는 </a:t>
            </a:r>
            <a:r>
              <a:rPr lang="en-US" altLang="ko-KR" dirty="0"/>
              <a:t>LCD </a:t>
            </a:r>
            <a:r>
              <a:rPr lang="ko-KR" altLang="en-US" dirty="0"/>
              <a:t>입니다</a:t>
            </a:r>
            <a:r>
              <a:rPr lang="en-US" altLang="ko-KR" dirty="0"/>
              <a:t>. </a:t>
            </a:r>
          </a:p>
          <a:p>
            <a:endParaRPr lang="en-US" altLang="ko-KR" dirty="0"/>
          </a:p>
          <a:p>
            <a:r>
              <a:rPr lang="ko-KR" altLang="en-US" dirty="0"/>
              <a:t>대부분의 </a:t>
            </a:r>
            <a:r>
              <a:rPr lang="en-US" altLang="ko-KR" dirty="0"/>
              <a:t>16*2 LCD</a:t>
            </a:r>
            <a:r>
              <a:rPr lang="ko-KR" altLang="en-US" dirty="0"/>
              <a:t>는 </a:t>
            </a:r>
            <a:r>
              <a:rPr lang="en-US" altLang="ko-KR" dirty="0"/>
              <a:t>5V </a:t>
            </a:r>
            <a:r>
              <a:rPr lang="ko-KR" altLang="en-US" dirty="0"/>
              <a:t>전원을 통해 </a:t>
            </a:r>
            <a:r>
              <a:rPr lang="en-US" altLang="ko-KR" dirty="0"/>
              <a:t>Backlight</a:t>
            </a:r>
            <a:r>
              <a:rPr lang="ko-KR" altLang="en-US" dirty="0"/>
              <a:t>를 동작 시킬 수 있으며</a:t>
            </a:r>
            <a:r>
              <a:rPr lang="en-US" altLang="ko-KR" dirty="0"/>
              <a:t>, </a:t>
            </a:r>
            <a:r>
              <a:rPr lang="ko-KR" altLang="en-US" dirty="0"/>
              <a:t>가변 저항을 통해 문자의 명암</a:t>
            </a:r>
            <a:r>
              <a:rPr lang="en-US" altLang="ko-KR" dirty="0"/>
              <a:t>(</a:t>
            </a:r>
            <a:r>
              <a:rPr lang="ko-KR" altLang="en-US" dirty="0"/>
              <a:t>선명도</a:t>
            </a:r>
            <a:r>
              <a:rPr lang="en-US" altLang="ko-KR" dirty="0"/>
              <a:t>)</a:t>
            </a:r>
            <a:r>
              <a:rPr lang="ko-KR" altLang="en-US" dirty="0"/>
              <a:t>를 조절할 수 있습니다</a:t>
            </a:r>
            <a:r>
              <a:rPr lang="en-US" altLang="ko-KR" dirty="0"/>
              <a:t>. 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F0466E-E440-4F50-840A-9B165B63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210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26433-2E59-453D-ABBB-6455BAAC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LCD</a:t>
            </a:r>
            <a:r>
              <a:rPr lang="ko-KR" altLang="en-US" dirty="0"/>
              <a:t>모듈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F2D2C8-8552-4FBE-865A-10DA02C04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	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CC500E-E713-422C-AA36-8A2246F68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8EE572-ACDA-42A3-ADED-BBE243863DD3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3074" name="Picture 2" descr="https://kocoafab.cc/data/150126100938.png">
            <a:extLst>
              <a:ext uri="{FF2B5EF4-FFF2-40B4-BE49-F238E27FC236}">
                <a16:creationId xmlns:a16="http://schemas.microsoft.com/office/drawing/2014/main" id="{FDFE08E8-BCF2-4CC2-99C6-548DA8115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913" y="-12334"/>
            <a:ext cx="8828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6909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3ED6A27-15BF-4722-8CC6-98E2BC25F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b="1">
                <a:solidFill>
                  <a:schemeClr val="bg1"/>
                </a:solidFill>
              </a:rPr>
              <a:t>I2C LCD </a:t>
            </a:r>
            <a:r>
              <a:rPr lang="ko-KR" altLang="en-US" b="1">
                <a:solidFill>
                  <a:schemeClr val="bg1"/>
                </a:solidFill>
              </a:rPr>
              <a:t>모듈이란</a:t>
            </a:r>
            <a:r>
              <a:rPr lang="en-US" altLang="ko-KR" b="1">
                <a:solidFill>
                  <a:schemeClr val="bg1"/>
                </a:solidFill>
              </a:rPr>
              <a:t>?!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7B2207-F618-489B-9108-E167641298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I2C LCD </a:t>
            </a:r>
            <a:r>
              <a:rPr lang="ko-KR" altLang="en-US" sz="2000" dirty="0">
                <a:solidFill>
                  <a:schemeClr val="bg1"/>
                </a:solidFill>
              </a:rPr>
              <a:t>모듈</a:t>
            </a:r>
            <a:r>
              <a:rPr lang="en-US" altLang="ko-KR" sz="2000" dirty="0">
                <a:solidFill>
                  <a:schemeClr val="bg1"/>
                </a:solidFill>
              </a:rPr>
              <a:t>(I2C Converter)</a:t>
            </a:r>
            <a:r>
              <a:rPr lang="ko-KR" altLang="en-US" sz="2000" dirty="0">
                <a:solidFill>
                  <a:schemeClr val="bg1"/>
                </a:solidFill>
              </a:rPr>
              <a:t>를 사용하면 </a:t>
            </a:r>
            <a:r>
              <a:rPr lang="en-US" altLang="ko-KR" sz="2000" dirty="0">
                <a:solidFill>
                  <a:schemeClr val="bg1"/>
                </a:solidFill>
              </a:rPr>
              <a:t>I2C interface</a:t>
            </a:r>
            <a:r>
              <a:rPr lang="ko-KR" altLang="en-US" sz="2000" dirty="0">
                <a:solidFill>
                  <a:schemeClr val="bg1"/>
                </a:solidFill>
              </a:rPr>
              <a:t>를 사용해 </a:t>
            </a:r>
            <a:r>
              <a:rPr lang="en-US" altLang="ko-KR" sz="2000" dirty="0">
                <a:solidFill>
                  <a:schemeClr val="bg1"/>
                </a:solidFill>
              </a:rPr>
              <a:t>LCD </a:t>
            </a:r>
            <a:r>
              <a:rPr lang="ko-KR" altLang="en-US" sz="2000" dirty="0">
                <a:solidFill>
                  <a:schemeClr val="bg1"/>
                </a:solidFill>
              </a:rPr>
              <a:t>제어가 가능해지며</a:t>
            </a:r>
            <a:r>
              <a:rPr lang="en-US" altLang="ko-KR" sz="2000" dirty="0">
                <a:solidFill>
                  <a:schemeClr val="bg1"/>
                </a:solidFill>
              </a:rPr>
              <a:t>, </a:t>
            </a:r>
            <a:r>
              <a:rPr lang="ko-KR" altLang="en-US" sz="2000" dirty="0">
                <a:solidFill>
                  <a:schemeClr val="bg1"/>
                </a:solidFill>
              </a:rPr>
              <a:t>총 </a:t>
            </a:r>
            <a:r>
              <a:rPr lang="en-US" altLang="ko-KR" sz="2000" dirty="0">
                <a:solidFill>
                  <a:schemeClr val="bg1"/>
                </a:solidFill>
              </a:rPr>
              <a:t>4</a:t>
            </a:r>
            <a:r>
              <a:rPr lang="ko-KR" altLang="en-US" sz="2000" dirty="0">
                <a:solidFill>
                  <a:schemeClr val="bg1"/>
                </a:solidFill>
              </a:rPr>
              <a:t>개의 배선으로 </a:t>
            </a:r>
            <a:r>
              <a:rPr lang="en-US" altLang="ko-KR" sz="2000" dirty="0" err="1">
                <a:solidFill>
                  <a:schemeClr val="bg1"/>
                </a:solidFill>
              </a:rPr>
              <a:t>WeMos</a:t>
            </a:r>
            <a:r>
              <a:rPr lang="ko-KR" altLang="en-US" sz="2000" dirty="0">
                <a:solidFill>
                  <a:schemeClr val="bg1"/>
                </a:solidFill>
              </a:rPr>
              <a:t>에 연결이 가능합니다</a:t>
            </a:r>
            <a:r>
              <a:rPr lang="en-US" altLang="ko-KR" sz="2000" dirty="0">
                <a:solidFill>
                  <a:schemeClr val="bg1"/>
                </a:solidFill>
              </a:rPr>
              <a:t>. </a:t>
            </a:r>
          </a:p>
          <a:p>
            <a:pPr>
              <a:lnSpc>
                <a:spcPct val="90000"/>
              </a:lnSpc>
            </a:pPr>
            <a:endParaRPr lang="en-US" altLang="ko-KR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I2C interface</a:t>
            </a:r>
            <a:r>
              <a:rPr lang="ko-KR" altLang="en-US" sz="2000" dirty="0">
                <a:solidFill>
                  <a:schemeClr val="bg1"/>
                </a:solidFill>
              </a:rPr>
              <a:t>를 사용하기 때문에 </a:t>
            </a:r>
            <a:r>
              <a:rPr lang="ko-KR" altLang="en-US" sz="2000" dirty="0" err="1">
                <a:solidFill>
                  <a:schemeClr val="bg1"/>
                </a:solidFill>
              </a:rPr>
              <a:t>아두이노에</a:t>
            </a:r>
            <a:r>
              <a:rPr lang="ko-KR" altLang="en-US" sz="2000" dirty="0">
                <a:solidFill>
                  <a:schemeClr val="bg1"/>
                </a:solidFill>
              </a:rPr>
              <a:t> 연결하여 제어할 경우 두 개의 </a:t>
            </a:r>
            <a:r>
              <a:rPr lang="en-US" altLang="ko-KR" sz="2000" dirty="0" err="1">
                <a:solidFill>
                  <a:schemeClr val="bg1"/>
                </a:solidFill>
              </a:rPr>
              <a:t>AnalogPin</a:t>
            </a:r>
            <a:r>
              <a:rPr lang="en-US" altLang="ko-KR" sz="2000" dirty="0">
                <a:solidFill>
                  <a:schemeClr val="bg1"/>
                </a:solidFill>
              </a:rPr>
              <a:t>(SDA, SCL)</a:t>
            </a:r>
            <a:r>
              <a:rPr lang="ko-KR" altLang="en-US" sz="2000" dirty="0">
                <a:solidFill>
                  <a:schemeClr val="bg1"/>
                </a:solidFill>
              </a:rPr>
              <a:t>으로 제어가 가능합니다</a:t>
            </a:r>
            <a:r>
              <a:rPr lang="en-US" altLang="ko-KR" sz="2000" dirty="0">
                <a:solidFill>
                  <a:schemeClr val="bg1"/>
                </a:solidFill>
              </a:rPr>
              <a:t>. </a:t>
            </a:r>
          </a:p>
        </p:txBody>
      </p:sp>
      <p:pic>
        <p:nvPicPr>
          <p:cNvPr id="4098" name="Picture 2" descr="http://kocoafab.cc/data/201611101721270733.png">
            <a:extLst>
              <a:ext uri="{FF2B5EF4-FFF2-40B4-BE49-F238E27FC236}">
                <a16:creationId xmlns:a16="http://schemas.microsoft.com/office/drawing/2014/main" id="{25C14480-CD38-47CD-A34D-34AD481B1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628947"/>
            <a:ext cx="5143500" cy="358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8F0466E-E440-4F50-840A-9B165B63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6161" y="6182876"/>
            <a:ext cx="68333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B8EE572-ACDA-42A3-ADED-BBE243863DD3}" type="slidenum"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ko-KR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7" name="Isosceles Triangle 76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603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356656-F118-4C45-8816-D2914DB25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59" y="380008"/>
            <a:ext cx="9356277" cy="1320800"/>
          </a:xfrm>
        </p:spPr>
        <p:txBody>
          <a:bodyPr/>
          <a:lstStyle/>
          <a:p>
            <a:r>
              <a:rPr lang="ko-KR" altLang="en-US"/>
              <a:t>기초 실습 </a:t>
            </a:r>
            <a:r>
              <a:rPr lang="en-US" altLang="ko-KR"/>
              <a:t>(</a:t>
            </a:r>
            <a:r>
              <a:rPr lang="ko-KR" altLang="en-US"/>
              <a:t>복습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3B782B-EF31-4107-9DE5-36390C1CD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793680"/>
            <a:ext cx="9361040" cy="4587648"/>
          </a:xfrm>
        </p:spPr>
        <p:txBody>
          <a:bodyPr/>
          <a:lstStyle/>
          <a:p>
            <a:r>
              <a:rPr lang="en-US" altLang="ko-KR"/>
              <a:t>Source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92F1FF-8421-4AC5-A512-CA9CAD651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6311" y="6491684"/>
            <a:ext cx="557695" cy="365125"/>
          </a:xfrm>
        </p:spPr>
        <p:txBody>
          <a:bodyPr/>
          <a:lstStyle/>
          <a:p>
            <a:fld id="{FB8EE572-ACDA-42A3-ADED-BBE243863DD3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A5A9886-EAC8-47A6-B7CF-36A9C35E9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9776" y="1162675"/>
            <a:ext cx="6794776" cy="45326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29785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356656-F118-4C45-8816-D2914DB25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59" y="380008"/>
            <a:ext cx="9356277" cy="1320800"/>
          </a:xfrm>
        </p:spPr>
        <p:txBody>
          <a:bodyPr/>
          <a:lstStyle/>
          <a:p>
            <a:r>
              <a:rPr lang="ko-KR" altLang="en-US"/>
              <a:t>기초 실습 </a:t>
            </a:r>
            <a:r>
              <a:rPr lang="en-US" altLang="ko-KR"/>
              <a:t>(</a:t>
            </a:r>
            <a:r>
              <a:rPr lang="ko-KR" altLang="en-US"/>
              <a:t>복습</a:t>
            </a:r>
            <a:r>
              <a:rPr lang="en-US" altLang="ko-KR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3B782B-EF31-4107-9DE5-36390C1CD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793680"/>
            <a:ext cx="9361040" cy="4587648"/>
          </a:xfrm>
        </p:spPr>
        <p:txBody>
          <a:bodyPr/>
          <a:lstStyle/>
          <a:p>
            <a:r>
              <a:rPr lang="en-US" altLang="ko-KR" dirty="0"/>
              <a:t>https://github.com/fdebrabander/Arduino-LiquidCrystal-I2C-library.git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92F1FF-8421-4AC5-A512-CA9CAD651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-6311" y="6491684"/>
            <a:ext cx="557695" cy="365125"/>
          </a:xfrm>
        </p:spPr>
        <p:txBody>
          <a:bodyPr/>
          <a:lstStyle/>
          <a:p>
            <a:fld id="{FB8EE572-ACDA-42A3-ADED-BBE243863DD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716915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파랑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321</Words>
  <Application>Microsoft Office PowerPoint</Application>
  <PresentationFormat>와이드스크린</PresentationFormat>
  <Paragraphs>87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Trebuchet MS</vt:lpstr>
      <vt:lpstr>Wingdings</vt:lpstr>
      <vt:lpstr>Arial</vt:lpstr>
      <vt:lpstr>HY그래픽M</vt:lpstr>
      <vt:lpstr>Wingdings 3</vt:lpstr>
      <vt:lpstr>DX우등생 M</vt:lpstr>
      <vt:lpstr>맑은 고딕</vt:lpstr>
      <vt:lpstr>패싯</vt:lpstr>
      <vt:lpstr>LCD 응용</vt:lpstr>
      <vt:lpstr>배울 내용</vt:lpstr>
      <vt:lpstr>Character LCD</vt:lpstr>
      <vt:lpstr>LCD란?!</vt:lpstr>
      <vt:lpstr>I2C LCD 모듈이란?!</vt:lpstr>
      <vt:lpstr>LCD모듈 설명</vt:lpstr>
      <vt:lpstr>I2C LCD 모듈이란?!</vt:lpstr>
      <vt:lpstr>기초 실습 (복습)</vt:lpstr>
      <vt:lpstr>기초 실습 (복습)</vt:lpstr>
      <vt:lpstr>명령어</vt:lpstr>
      <vt:lpstr>응용 실습</vt:lpstr>
      <vt:lpstr>응용 실습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LCD 응용</dc:title>
  <dc:creator>Park, Jeong-Uk</dc:creator>
  <cp:lastModifiedBy>Park, Jeong-Uk</cp:lastModifiedBy>
  <cp:revision>22</cp:revision>
  <dcterms:created xsi:type="dcterms:W3CDTF">2018-08-03T03:12:38Z</dcterms:created>
  <dcterms:modified xsi:type="dcterms:W3CDTF">2018-08-03T03:36:51Z</dcterms:modified>
</cp:coreProperties>
</file>